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9" r:id="rId3"/>
    <p:sldId id="394" r:id="rId4"/>
    <p:sldId id="341" r:id="rId5"/>
    <p:sldId id="427" r:id="rId6"/>
    <p:sldId id="364" r:id="rId7"/>
    <p:sldId id="340" r:id="rId8"/>
    <p:sldId id="356" r:id="rId9"/>
    <p:sldId id="357" r:id="rId10"/>
    <p:sldId id="414" r:id="rId11"/>
    <p:sldId id="342" r:id="rId12"/>
    <p:sldId id="345" r:id="rId13"/>
    <p:sldId id="343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6" r:id="rId25"/>
    <p:sldId id="405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344" r:id="rId34"/>
    <p:sldId id="361" r:id="rId35"/>
    <p:sldId id="362" r:id="rId36"/>
    <p:sldId id="363" r:id="rId37"/>
    <p:sldId id="260" r:id="rId38"/>
    <p:sldId id="261" r:id="rId39"/>
    <p:sldId id="262" r:id="rId40"/>
    <p:sldId id="263" r:id="rId41"/>
    <p:sldId id="264" r:id="rId42"/>
    <p:sldId id="286" r:id="rId43"/>
    <p:sldId id="346" r:id="rId44"/>
    <p:sldId id="351" r:id="rId45"/>
    <p:sldId id="348" r:id="rId46"/>
    <p:sldId id="349" r:id="rId47"/>
    <p:sldId id="350" r:id="rId48"/>
    <p:sldId id="285" r:id="rId49"/>
    <p:sldId id="268" r:id="rId50"/>
    <p:sldId id="415" r:id="rId51"/>
    <p:sldId id="419" r:id="rId52"/>
    <p:sldId id="423" r:id="rId53"/>
    <p:sldId id="420" r:id="rId54"/>
    <p:sldId id="421" r:id="rId55"/>
    <p:sldId id="424" r:id="rId56"/>
    <p:sldId id="422" r:id="rId57"/>
    <p:sldId id="425" r:id="rId58"/>
    <p:sldId id="426" r:id="rId59"/>
    <p:sldId id="273" r:id="rId60"/>
    <p:sldId id="278" r:id="rId61"/>
    <p:sldId id="279" r:id="rId62"/>
    <p:sldId id="280" r:id="rId63"/>
    <p:sldId id="281" r:id="rId64"/>
    <p:sldId id="416" r:id="rId65"/>
    <p:sldId id="417" r:id="rId66"/>
    <p:sldId id="418" r:id="rId67"/>
    <p:sldId id="429" r:id="rId68"/>
    <p:sldId id="430" r:id="rId69"/>
    <p:sldId id="431" r:id="rId70"/>
    <p:sldId id="428" r:id="rId71"/>
    <p:sldId id="432" r:id="rId72"/>
    <p:sldId id="316" r:id="rId73"/>
    <p:sldId id="321" r:id="rId74"/>
    <p:sldId id="282" r:id="rId75"/>
    <p:sldId id="291" r:id="rId76"/>
    <p:sldId id="322" r:id="rId77"/>
    <p:sldId id="323" r:id="rId78"/>
    <p:sldId id="324" r:id="rId79"/>
    <p:sldId id="325" r:id="rId80"/>
    <p:sldId id="326" r:id="rId81"/>
    <p:sldId id="332" r:id="rId82"/>
    <p:sldId id="334" r:id="rId83"/>
    <p:sldId id="327" r:id="rId84"/>
    <p:sldId id="328" r:id="rId85"/>
    <p:sldId id="329" r:id="rId86"/>
    <p:sldId id="293" r:id="rId87"/>
    <p:sldId id="330" r:id="rId88"/>
    <p:sldId id="295" r:id="rId89"/>
    <p:sldId id="331" r:id="rId90"/>
    <p:sldId id="335" r:id="rId91"/>
    <p:sldId id="296" r:id="rId92"/>
    <p:sldId id="317" r:id="rId93"/>
    <p:sldId id="318" r:id="rId94"/>
    <p:sldId id="319" r:id="rId95"/>
    <p:sldId id="320" r:id="rId96"/>
    <p:sldId id="336" r:id="rId97"/>
    <p:sldId id="337" r:id="rId98"/>
    <p:sldId id="298" r:id="rId99"/>
    <p:sldId id="297" r:id="rId100"/>
    <p:sldId id="299" r:id="rId101"/>
    <p:sldId id="300" r:id="rId102"/>
    <p:sldId id="301" r:id="rId103"/>
    <p:sldId id="309" r:id="rId104"/>
    <p:sldId id="302" r:id="rId105"/>
    <p:sldId id="303" r:id="rId106"/>
    <p:sldId id="304" r:id="rId107"/>
    <p:sldId id="305" r:id="rId108"/>
    <p:sldId id="307" r:id="rId109"/>
    <p:sldId id="308" r:id="rId110"/>
    <p:sldId id="369" r:id="rId111"/>
    <p:sldId id="370" r:id="rId112"/>
    <p:sldId id="371" r:id="rId113"/>
    <p:sldId id="384" r:id="rId114"/>
    <p:sldId id="306" r:id="rId115"/>
    <p:sldId id="313" r:id="rId116"/>
    <p:sldId id="314" r:id="rId117"/>
    <p:sldId id="315" r:id="rId118"/>
    <p:sldId id="385" r:id="rId119"/>
    <p:sldId id="389" r:id="rId120"/>
    <p:sldId id="387" r:id="rId121"/>
    <p:sldId id="388" r:id="rId122"/>
    <p:sldId id="390" r:id="rId123"/>
    <p:sldId id="391" r:id="rId124"/>
    <p:sldId id="392" r:id="rId125"/>
    <p:sldId id="393" r:id="rId126"/>
    <p:sldId id="386" r:id="rId127"/>
    <p:sldId id="372" r:id="rId128"/>
    <p:sldId id="373" r:id="rId129"/>
    <p:sldId id="374" r:id="rId130"/>
    <p:sldId id="375" r:id="rId131"/>
    <p:sldId id="376" r:id="rId132"/>
    <p:sldId id="379" r:id="rId133"/>
    <p:sldId id="380" r:id="rId134"/>
    <p:sldId id="377" r:id="rId135"/>
    <p:sldId id="378" r:id="rId136"/>
    <p:sldId id="381" r:id="rId137"/>
    <p:sldId id="382" r:id="rId138"/>
    <p:sldId id="383" r:id="rId13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6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9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3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7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84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8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4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8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945835"/>
            <a:ext cx="7772400" cy="159604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server2019</a:t>
            </a:r>
            <a:r>
              <a:rPr lang="zh-TW" altLang="en-US" dirty="0" smtClean="0"/>
              <a:t>測</a:t>
            </a:r>
            <a:r>
              <a:rPr lang="zh-TW" altLang="en-US" dirty="0"/>
              <a:t>試</a:t>
            </a:r>
            <a:r>
              <a:rPr lang="zh-TW" altLang="en-US" dirty="0" smtClean="0"/>
              <a:t>與實戰報告</a:t>
            </a:r>
            <a:endParaRPr lang="zh-TW" alt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685800" y="5223019"/>
            <a:ext cx="6858000" cy="94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mtClean="0"/>
              <a:t>學生</a:t>
            </a:r>
            <a:r>
              <a:rPr lang="en-US" altLang="zh-TW" smtClean="0"/>
              <a:t>:</a:t>
            </a:r>
            <a:r>
              <a:rPr lang="zh-TW" altLang="en-US" smtClean="0"/>
              <a:t>林躍軒</a:t>
            </a:r>
            <a:endParaRPr lang="en-US" altLang="zh-TW" smtClean="0"/>
          </a:p>
          <a:p>
            <a:pPr algn="l"/>
            <a:r>
              <a:rPr lang="zh-TW" altLang="en-US" smtClean="0"/>
              <a:t>指導老師</a:t>
            </a:r>
            <a:r>
              <a:rPr lang="en-US" altLang="zh-TW" smtClean="0"/>
              <a:t>:</a:t>
            </a:r>
            <a:r>
              <a:rPr lang="zh-TW" altLang="en-US" smtClean="0"/>
              <a:t>偉大的恩師龍大大</a:t>
            </a:r>
            <a:endParaRPr lang="en-US" altLang="zh-TW" smtClean="0"/>
          </a:p>
          <a:p>
            <a:pPr algn="l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5800" y="457173"/>
            <a:ext cx="487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/>
              <a:t>系統安全     </a:t>
            </a:r>
            <a:r>
              <a:rPr lang="zh-TW" altLang="en-US" sz="2800" b="1" dirty="0" smtClean="0"/>
              <a:t>期中考報告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55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484871"/>
            <a:ext cx="91440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使用</a:t>
            </a:r>
            <a:r>
              <a:rPr lang="en-US" altLang="zh-TW" sz="3200" b="1" dirty="0" err="1"/>
              <a:t>hyper-V</a:t>
            </a:r>
            <a:r>
              <a:rPr lang="zh-TW" altLang="en-US" sz="3200" b="1" dirty="0"/>
              <a:t>執行兩個可互連的</a:t>
            </a:r>
            <a:r>
              <a:rPr lang="en-US" altLang="zh-TW" sz="3200" b="1" dirty="0"/>
              <a:t>windows server</a:t>
            </a:r>
            <a:r>
              <a:rPr lang="zh-TW" altLang="en-US" sz="3200" b="1" dirty="0"/>
              <a:t> </a:t>
            </a:r>
            <a:r>
              <a:rPr lang="en-US" altLang="zh-TW" sz="3200" b="1" dirty="0" smtClean="0"/>
              <a:t>2019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96629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0" y="963761"/>
            <a:ext cx="5815989" cy="53757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0735" y="1936865"/>
            <a:ext cx="689956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66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16" t="1412"/>
          <a:stretch/>
        </p:blipFill>
        <p:spPr>
          <a:xfrm>
            <a:off x="1554480" y="2286000"/>
            <a:ext cx="5297744" cy="12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5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8897" y="24848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 smtClean="0"/>
              <a:t>拒絕本機登入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333165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0" y="254241"/>
            <a:ext cx="8519634" cy="63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30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694943"/>
            <a:ext cx="7440063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1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69" t="1476" r="618" b="799"/>
          <a:stretch/>
        </p:blipFill>
        <p:spPr>
          <a:xfrm>
            <a:off x="1047403" y="939339"/>
            <a:ext cx="6517179" cy="4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81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5" y="1331779"/>
            <a:ext cx="4372585" cy="2400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5621" y="2768138"/>
            <a:ext cx="914400" cy="282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5" y="3968455"/>
            <a:ext cx="4372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551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66" y="1120928"/>
            <a:ext cx="400105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21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8" y="508295"/>
            <a:ext cx="8025463" cy="60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4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1" y="263677"/>
            <a:ext cx="8283477" cy="62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winver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2850"/>
            <a:ext cx="7886700" cy="41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800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實戰主題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)&gt;&gt;</a:t>
            </a:r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個使用者</a:t>
            </a:r>
            <a:r>
              <a:rPr lang="en-US" altLang="zh-TW" dirty="0" smtClean="0"/>
              <a:t>A B C  </a:t>
            </a:r>
          </a:p>
          <a:p>
            <a:r>
              <a:rPr lang="zh-TW" altLang="en-US" dirty="0" smtClean="0"/>
              <a:t>修改</a:t>
            </a:r>
            <a:r>
              <a:rPr lang="zh-TW" altLang="en-US" dirty="0"/>
              <a:t>使用者</a:t>
            </a:r>
            <a:r>
              <a:rPr lang="en-US" altLang="zh-TW" dirty="0"/>
              <a:t>A </a:t>
            </a:r>
            <a:r>
              <a:rPr lang="zh-TW" altLang="en-US" dirty="0" smtClean="0"/>
              <a:t>的權限</a:t>
            </a:r>
            <a:endParaRPr lang="en-US" altLang="zh-TW" dirty="0"/>
          </a:p>
          <a:p>
            <a:r>
              <a:rPr lang="zh-TW" altLang="en-US" dirty="0" smtClean="0"/>
              <a:t>建置兩個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1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097"/>
          </a:xfrm>
        </p:spPr>
        <p:txBody>
          <a:bodyPr/>
          <a:lstStyle/>
          <a:p>
            <a:r>
              <a:rPr lang="zh-TW" altLang="en-US" dirty="0" smtClean="0"/>
              <a:t>內建的使用者帳戶與群組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2013328"/>
            <a:ext cx="3297115" cy="2739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內建使用者帳戶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Administrator</a:t>
            </a:r>
          </a:p>
          <a:p>
            <a:r>
              <a:rPr lang="zh-TW" altLang="en-US" dirty="0" smtClean="0"/>
              <a:t>無法刪除。</a:t>
            </a:r>
            <a:endParaRPr lang="en-US" altLang="zh-TW" dirty="0" smtClean="0"/>
          </a:p>
          <a:p>
            <a:r>
              <a:rPr lang="zh-TW" altLang="en-US" dirty="0" smtClean="0"/>
              <a:t>建議將其改名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Guest</a:t>
            </a:r>
          </a:p>
          <a:p>
            <a:r>
              <a:rPr lang="zh-TW" altLang="en-US" dirty="0" smtClean="0"/>
              <a:t>可更改名稱，但無法刪除。</a:t>
            </a:r>
            <a:endParaRPr lang="en-US" altLang="zh-TW" dirty="0" smtClean="0"/>
          </a:p>
          <a:p>
            <a:r>
              <a:rPr lang="zh-TW" altLang="en-US" dirty="0" smtClean="0"/>
              <a:t>預設為停用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46F90-6D08-4CF5-8DFF-536D220C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969" y="1239715"/>
            <a:ext cx="3912577" cy="30158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endParaRPr lang="en-US" altLang="zh-TW" sz="1300" dirty="0" smtClean="0"/>
          </a:p>
          <a:p>
            <a:pPr marL="0" indent="0">
              <a:buNone/>
              <a:defRPr/>
            </a:pP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zh-TW" alt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的本機群組</a:t>
            </a: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帳戶</a:t>
            </a:r>
            <a:endParaRPr lang="en-US" altLang="zh-TW" sz="3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  <a:defRPr/>
            </a:pPr>
            <a:endParaRPr lang="en-US" altLang="zh-TW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400" dirty="0" smtClean="0"/>
              <a:t>Administrators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Backup Operators</a:t>
            </a:r>
          </a:p>
          <a:p>
            <a:pPr>
              <a:defRPr/>
            </a:pPr>
            <a:r>
              <a:rPr lang="en-US" sz="2400" dirty="0"/>
              <a:t>Guests</a:t>
            </a:r>
          </a:p>
          <a:p>
            <a:pPr>
              <a:defRPr/>
            </a:pPr>
            <a:r>
              <a:rPr lang="en-US" sz="2400" dirty="0"/>
              <a:t>Network Configuration Operators</a:t>
            </a:r>
          </a:p>
          <a:p>
            <a:pPr>
              <a:defRPr/>
            </a:pPr>
            <a:r>
              <a:rPr lang="en-US" sz="2400" dirty="0"/>
              <a:t>Remote Desktop Users</a:t>
            </a:r>
          </a:p>
          <a:p>
            <a:pPr>
              <a:defRPr/>
            </a:pPr>
            <a:r>
              <a:rPr lang="en-US" sz="2400" dirty="0"/>
              <a:t>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/>
              <a:t>     </a:t>
            </a:r>
            <a:r>
              <a:rPr lang="en-US" altLang="zh-TW" dirty="0" smtClean="0"/>
              <a:t>……………………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4149969" y="4448880"/>
            <a:ext cx="3991708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特殊群組帳戶</a:t>
            </a:r>
            <a:endParaRPr lang="en-US" altLang="zh-TW" sz="2800" dirty="0" smtClean="0"/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Everyone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Authenticated Users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Anonymous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Logon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59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zh-TW" altLang="en-US" dirty="0" smtClean="0"/>
              <a:t>使用者帳戶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100" dirty="0" smtClean="0"/>
              <a:t>開始</a:t>
            </a:r>
            <a:r>
              <a:rPr lang="en-US" altLang="zh-TW" sz="3100" dirty="0" smtClean="0"/>
              <a:t>=&gt;Windows </a:t>
            </a:r>
            <a:r>
              <a:rPr lang="zh-TW" altLang="en-US" sz="3100" dirty="0"/>
              <a:t>系統管理</a:t>
            </a:r>
            <a:r>
              <a:rPr lang="zh-TW" altLang="en-US" sz="3100" dirty="0" smtClean="0"/>
              <a:t>工具</a:t>
            </a:r>
            <a:r>
              <a:rPr lang="en-US" altLang="zh-TW" sz="3100" dirty="0" smtClean="0"/>
              <a:t>=&gt;</a:t>
            </a:r>
            <a:r>
              <a:rPr lang="zh-TW" altLang="en-US" sz="3100" dirty="0" smtClean="0"/>
              <a:t>電腦管理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247" y="1825625"/>
            <a:ext cx="4479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486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777" y="2725941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建置</a:t>
            </a:r>
            <a:r>
              <a:rPr lang="en-US" altLang="zh-TW" dirty="0"/>
              <a:t>3</a:t>
            </a:r>
            <a:r>
              <a:rPr lang="zh-TW" altLang="en-US" dirty="0"/>
              <a:t>個使用者</a:t>
            </a:r>
            <a:r>
              <a:rPr lang="en-US" altLang="zh-TW" dirty="0"/>
              <a:t>A B C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4521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74" y="574063"/>
            <a:ext cx="7683554" cy="59648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8355" y="2194560"/>
            <a:ext cx="485029" cy="16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516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25" y="608437"/>
            <a:ext cx="7505437" cy="58366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22066" y="2258170"/>
            <a:ext cx="1264257" cy="270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5076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60" y="1425472"/>
            <a:ext cx="3629532" cy="37057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1513" y="4778734"/>
            <a:ext cx="707666" cy="2067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0102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56" y="709854"/>
            <a:ext cx="7300317" cy="56557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92125" y="2027583"/>
            <a:ext cx="2170706" cy="453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231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0213" y="2684377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修改使用者</a:t>
            </a:r>
            <a:r>
              <a:rPr lang="en-US" altLang="zh-TW" dirty="0"/>
              <a:t>A </a:t>
            </a:r>
            <a:r>
              <a:rPr lang="zh-TW" altLang="en-US" dirty="0"/>
              <a:t>的</a:t>
            </a:r>
            <a:r>
              <a:rPr lang="zh-TW" altLang="en-US" dirty="0" smtClean="0"/>
              <a:t>權限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2599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88" y="711838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3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822" y="365126"/>
            <a:ext cx="8478982" cy="1325563"/>
          </a:xfrm>
        </p:spPr>
        <p:txBody>
          <a:bodyPr/>
          <a:lstStyle/>
          <a:p>
            <a:r>
              <a:rPr lang="zh-TW" altLang="en-US" dirty="0"/>
              <a:t>已完成的兩個</a:t>
            </a:r>
            <a:r>
              <a:rPr lang="en-US" altLang="zh-TW" dirty="0"/>
              <a:t>windows server 2019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90" y="2229726"/>
            <a:ext cx="8910020" cy="42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895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" y="1690689"/>
            <a:ext cx="7195937" cy="51576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5338" y="3350029"/>
            <a:ext cx="4123113" cy="19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094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1" y="1357489"/>
            <a:ext cx="7739814" cy="55005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58123" y="334881"/>
            <a:ext cx="46378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拒絕</a:t>
            </a:r>
            <a:r>
              <a:rPr lang="en-US" altLang="zh-TW" sz="4000" dirty="0" smtClean="0"/>
              <a:t>User A</a:t>
            </a:r>
            <a:r>
              <a:rPr lang="zh-TW" altLang="en-US" sz="4000" dirty="0" smtClean="0"/>
              <a:t>本</a:t>
            </a:r>
            <a:r>
              <a:rPr lang="zh-TW" altLang="en-US" sz="4000" dirty="0"/>
              <a:t>機登入</a:t>
            </a:r>
          </a:p>
        </p:txBody>
      </p:sp>
      <p:sp>
        <p:nvSpPr>
          <p:cNvPr id="5" name="矩形 4"/>
          <p:cNvSpPr/>
          <p:nvPr/>
        </p:nvSpPr>
        <p:spPr>
          <a:xfrm>
            <a:off x="2984269" y="4746567"/>
            <a:ext cx="1305098" cy="166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7587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1" y="706581"/>
            <a:ext cx="7937154" cy="5686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09702" y="2959331"/>
            <a:ext cx="382385" cy="141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31230" y="3502428"/>
            <a:ext cx="687185" cy="229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029544" y="34327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92087" y="284532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059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4" y="815268"/>
            <a:ext cx="7776615" cy="55419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25833" y="2660073"/>
            <a:ext cx="1321723" cy="157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347556" y="5594465"/>
            <a:ext cx="689957" cy="1911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90848" y="25543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5870" y="550539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103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5" y="813027"/>
            <a:ext cx="8073117" cy="60449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29854" y="43586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/>
              <a:t>設定前</a:t>
            </a:r>
          </a:p>
        </p:txBody>
      </p:sp>
    </p:spTree>
    <p:extLst>
      <p:ext uri="{BB962C8B-B14F-4D97-AF65-F5344CB8AC3E}">
        <p14:creationId xmlns:p14="http://schemas.microsoft.com/office/powerpoint/2010/main" val="2285440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5101" y="0"/>
            <a:ext cx="2189364" cy="847898"/>
          </a:xfrm>
        </p:spPr>
        <p:txBody>
          <a:bodyPr/>
          <a:lstStyle/>
          <a:p>
            <a:pPr algn="ctr"/>
            <a:r>
              <a:rPr lang="zh-TW" altLang="en-US" dirty="0" smtClean="0"/>
              <a:t>設定後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899343"/>
            <a:ext cx="7944876" cy="59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8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8403" y="2459933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建置兩個群組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67456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683"/>
          <a:stretch/>
        </p:blipFill>
        <p:spPr>
          <a:xfrm>
            <a:off x="818985" y="508883"/>
            <a:ext cx="7605653" cy="58916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11965" y="2234317"/>
            <a:ext cx="564543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8065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18" y="869552"/>
            <a:ext cx="7169907" cy="55564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33384" y="2576223"/>
            <a:ext cx="1240404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7739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67" y="757353"/>
            <a:ext cx="7103108" cy="55064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54880" y="4746929"/>
            <a:ext cx="580445" cy="16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42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使用</a:t>
            </a:r>
            <a:r>
              <a:rPr lang="en-US" altLang="zh-TW" dirty="0" err="1"/>
              <a:t>hyper-V</a:t>
            </a:r>
            <a:r>
              <a:rPr lang="zh-TW" altLang="en-US" dirty="0"/>
              <a:t>執行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/>
              <a:t>可互連的</a:t>
            </a:r>
            <a:r>
              <a:rPr lang="en-US" altLang="zh-TW" dirty="0"/>
              <a:t>windows server </a:t>
            </a:r>
            <a:r>
              <a:rPr lang="en-US" altLang="zh-TW" dirty="0" smtClean="0"/>
              <a:t>2019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79"/>
            <a:ext cx="9135279" cy="41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4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05" y="763325"/>
            <a:ext cx="7218718" cy="5586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28515" y="5390984"/>
            <a:ext cx="1630017" cy="286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108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7" y="499433"/>
            <a:ext cx="7491148" cy="58200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28515" y="5295569"/>
            <a:ext cx="1733384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0445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04" y="579329"/>
            <a:ext cx="7604041" cy="58864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4376" y="4524292"/>
            <a:ext cx="636104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2774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6" y="1119347"/>
            <a:ext cx="7145924" cy="555794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0800000">
            <a:off x="3259311" y="3280274"/>
            <a:ext cx="429370" cy="230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45128" y="3210703"/>
            <a:ext cx="1375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1.User </a:t>
            </a:r>
            <a:r>
              <a:rPr lang="en-US" altLang="zh-TW" dirty="0">
                <a:solidFill>
                  <a:srgbClr val="FF0000"/>
                </a:solidFill>
              </a:rPr>
              <a:t>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69528" y="3280273"/>
            <a:ext cx="787179" cy="230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86427" y="3210702"/>
            <a:ext cx="1962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2.Check user 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05949" y="278497"/>
            <a:ext cx="4353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將</a:t>
            </a:r>
            <a:r>
              <a:rPr lang="en-US" altLang="zh-TW" sz="3600" dirty="0" smtClean="0"/>
              <a:t>User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A</a:t>
            </a:r>
            <a:r>
              <a:rPr lang="zh-TW" altLang="en-US" sz="3600" dirty="0" smtClean="0"/>
              <a:t>加入 </a:t>
            </a:r>
            <a:r>
              <a:rPr lang="en-US" altLang="zh-TW" sz="3600" dirty="0" err="1" smtClean="0"/>
              <a:t>GroupA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241718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16" y="437322"/>
            <a:ext cx="7509687" cy="58344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56668" y="2727297"/>
            <a:ext cx="1232452" cy="166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89120" y="26261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32731" y="31698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54595" y="3252083"/>
            <a:ext cx="620202" cy="2146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3355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9" y="1096326"/>
            <a:ext cx="7426519" cy="57616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13545" y="3442914"/>
            <a:ext cx="532737" cy="174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613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72" y="835334"/>
            <a:ext cx="7155617" cy="5571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12327" y="3077155"/>
            <a:ext cx="469127" cy="4293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92125" y="5414838"/>
            <a:ext cx="2751152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4984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740612"/>
            <a:ext cx="7297128" cy="56710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80522" y="3053301"/>
            <a:ext cx="485029" cy="421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44417" y="5557961"/>
            <a:ext cx="2751152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7223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418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3465" y="2775816"/>
            <a:ext cx="7886700" cy="1325563"/>
          </a:xfrm>
        </p:spPr>
        <p:txBody>
          <a:bodyPr/>
          <a:lstStyle/>
          <a:p>
            <a:pPr algn="ctr"/>
            <a:r>
              <a:rPr lang="en-US" altLang="zh-TW" b="1" dirty="0" err="1"/>
              <a:t>Winodws</a:t>
            </a:r>
            <a:r>
              <a:rPr lang="en-US" altLang="zh-TW" b="1" dirty="0"/>
              <a:t> server</a:t>
            </a:r>
            <a:r>
              <a:rPr lang="zh-TW" altLang="en-US" b="1" dirty="0"/>
              <a:t>相關 管理</a:t>
            </a:r>
            <a:r>
              <a:rPr lang="zh-TW" altLang="en-US" b="1" dirty="0" smtClean="0"/>
              <a:t>工具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35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665608"/>
            <a:ext cx="5745390" cy="59499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0" y="2028305"/>
            <a:ext cx="897775" cy="89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41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-1" b="710"/>
          <a:stretch/>
        </p:blipFill>
        <p:spPr>
          <a:xfrm>
            <a:off x="922713" y="494890"/>
            <a:ext cx="7411247" cy="60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80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705318"/>
            <a:ext cx="8087854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1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94" y="822960"/>
            <a:ext cx="7901056" cy="56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0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1151842"/>
            <a:ext cx="667795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6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04" y="303579"/>
            <a:ext cx="2562958" cy="909759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2804" y="1541220"/>
            <a:ext cx="839225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使用</a:t>
            </a:r>
            <a:r>
              <a:rPr lang="en-US" altLang="zh-TW" b="1" dirty="0" err="1"/>
              <a:t>hyper-V</a:t>
            </a:r>
            <a:r>
              <a:rPr lang="zh-TW" altLang="en-US" b="1" dirty="0"/>
              <a:t>執行兩個可互連的</a:t>
            </a:r>
            <a:r>
              <a:rPr lang="en-US" altLang="zh-TW" b="1" dirty="0"/>
              <a:t>windows server</a:t>
            </a:r>
            <a:r>
              <a:rPr lang="zh-TW" altLang="en-US" b="1" dirty="0"/>
              <a:t> </a:t>
            </a:r>
            <a:r>
              <a:rPr lang="en-US" altLang="zh-TW" b="1" dirty="0"/>
              <a:t>2019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err="1"/>
              <a:t>Winodws</a:t>
            </a:r>
            <a:r>
              <a:rPr lang="en-US" altLang="zh-TW" b="1" dirty="0"/>
              <a:t> server</a:t>
            </a:r>
            <a:r>
              <a:rPr lang="zh-TW" altLang="en-US" b="1" dirty="0"/>
              <a:t>相關 管理工具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/>
              <a:t>server manager</a:t>
            </a:r>
            <a:r>
              <a:rPr lang="zh-TW" altLang="en-US" b="1" dirty="0"/>
              <a:t>使用技術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使用者</a:t>
            </a:r>
            <a:r>
              <a:rPr lang="en-US" altLang="zh-TW" b="1" dirty="0"/>
              <a:t>(USERS)|</a:t>
            </a:r>
            <a:r>
              <a:rPr lang="zh-TW" altLang="en-US" b="1" dirty="0"/>
              <a:t>群組</a:t>
            </a:r>
            <a:r>
              <a:rPr lang="en-US" altLang="zh-TW" b="1" dirty="0"/>
              <a:t>(GROUP)</a:t>
            </a:r>
            <a:r>
              <a:rPr lang="zh-TW" altLang="en-US" b="1" dirty="0"/>
              <a:t>建置與管理 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檔案與資料夾設定與管理 技術  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群組原則</a:t>
            </a:r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(Group policy)</a:t>
            </a:r>
            <a:r>
              <a:rPr lang="zh-TW" altLang="en-US" b="1" dirty="0"/>
              <a:t>與安全設定 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 </a:t>
            </a:r>
            <a:r>
              <a:rPr lang="en-US" altLang="zh-TW" b="1" dirty="0"/>
              <a:t>IIS</a:t>
            </a:r>
            <a:r>
              <a:rPr lang="zh-TW" altLang="en-US" b="1" dirty="0"/>
              <a:t> 安裝與安全設定 </a:t>
            </a:r>
            <a:r>
              <a:rPr lang="zh-TW" altLang="en-US" b="1" dirty="0" smtClean="0"/>
              <a:t>技術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4575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56619"/>
            <a:ext cx="7886700" cy="5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54608"/>
            <a:ext cx="7886700" cy="56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5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1" y="365126"/>
            <a:ext cx="8745038" cy="62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80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3" y="706420"/>
            <a:ext cx="8251234" cy="5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70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76972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0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80548"/>
            <a:ext cx="77258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99" y="285311"/>
            <a:ext cx="7706801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0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6" y="290074"/>
            <a:ext cx="7687748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2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8" y="365126"/>
            <a:ext cx="7792143" cy="63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3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5" y="465512"/>
            <a:ext cx="8495609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736715" y="2734254"/>
            <a:ext cx="7886700" cy="1325563"/>
          </a:xfrm>
        </p:spPr>
        <p:txBody>
          <a:bodyPr/>
          <a:lstStyle/>
          <a:p>
            <a:pPr algn="ctr"/>
            <a:r>
              <a:rPr lang="zh-TW" altLang="en-US" b="1" dirty="0" smtClean="0"/>
              <a:t>安</a:t>
            </a:r>
            <a:r>
              <a:rPr lang="zh-TW" altLang="en-US" b="1" dirty="0"/>
              <a:t>裝</a:t>
            </a:r>
            <a:r>
              <a:rPr lang="en-US" altLang="zh-TW" b="1" dirty="0" smtClean="0"/>
              <a:t>windows </a:t>
            </a:r>
            <a:r>
              <a:rPr lang="en-US" altLang="zh-TW" b="1" dirty="0"/>
              <a:t>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48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2" y="573579"/>
            <a:ext cx="8362256" cy="5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76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2" y="565266"/>
            <a:ext cx="8536452" cy="60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04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491635"/>
            <a:ext cx="8736921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20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3464" y="2701003"/>
            <a:ext cx="7886700" cy="1325563"/>
          </a:xfrm>
        </p:spPr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使用</a:t>
            </a:r>
            <a:r>
              <a:rPr lang="zh-TW" altLang="en-US" dirty="0" smtClean="0"/>
              <a:t>技術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370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907" y="1825625"/>
            <a:ext cx="420218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63687" y="2152996"/>
            <a:ext cx="689957" cy="6650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254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 管理畫面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041" y="1825625"/>
            <a:ext cx="7389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6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83" y="1825625"/>
            <a:ext cx="7265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15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8" y="892062"/>
            <a:ext cx="8282040" cy="5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0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751661"/>
            <a:ext cx="8774349" cy="53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8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" y="836661"/>
            <a:ext cx="8264390" cy="50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zh-TW" altLang="en-US" dirty="0" smtClean="0"/>
              <a:t>系統管理員</a:t>
            </a:r>
            <a:r>
              <a:rPr lang="zh-TW" altLang="en-US" dirty="0"/>
              <a:t>身分開啟 </a:t>
            </a:r>
            <a:r>
              <a:rPr lang="en-US" altLang="zh-TW" dirty="0"/>
              <a:t>PowerShell </a:t>
            </a:r>
            <a:r>
              <a:rPr lang="zh-TW" altLang="en-US" dirty="0"/>
              <a:t>主控</a:t>
            </a:r>
            <a:r>
              <a:rPr lang="zh-TW" altLang="en-US" dirty="0" smtClean="0"/>
              <a:t>台</a:t>
            </a:r>
            <a:endParaRPr lang="en-US" altLang="zh-TW" dirty="0" smtClean="0"/>
          </a:p>
          <a:p>
            <a:r>
              <a:rPr lang="zh-TW" altLang="en-US" dirty="0" smtClean="0"/>
              <a:t>執行</a:t>
            </a:r>
            <a:r>
              <a:rPr lang="zh-TW" altLang="en-US" dirty="0"/>
              <a:t>下列命令：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1800" dirty="0" smtClean="0"/>
              <a:t>Enable-</a:t>
            </a:r>
            <a:r>
              <a:rPr lang="en-US" altLang="zh-TW" sz="1800" dirty="0" err="1" smtClean="0"/>
              <a:t>WindowsOptionalFeature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-Online -</a:t>
            </a:r>
            <a:r>
              <a:rPr lang="en-US" altLang="zh-TW" sz="1800" dirty="0" err="1"/>
              <a:t>FeatureName</a:t>
            </a:r>
            <a:r>
              <a:rPr lang="en-US" altLang="zh-TW" sz="1800" dirty="0"/>
              <a:t> Microsoft-Hyper-V </a:t>
            </a:r>
            <a:r>
              <a:rPr lang="en-US" altLang="zh-TW" sz="1800" dirty="0" smtClean="0"/>
              <a:t>–All</a:t>
            </a:r>
          </a:p>
          <a:p>
            <a:pPr marL="0" indent="0">
              <a:buNone/>
            </a:pP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DISM </a:t>
            </a:r>
            <a:r>
              <a:rPr lang="en-US" altLang="zh-TW" sz="1800" dirty="0"/>
              <a:t>/Online /Enable-Feature /All /</a:t>
            </a:r>
            <a:r>
              <a:rPr lang="en-US" altLang="zh-TW" sz="1800" dirty="0" err="1"/>
              <a:t>FeatureName:Microsoft-Hyper-V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236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9" y="750601"/>
            <a:ext cx="8452661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6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7" y="293378"/>
            <a:ext cx="8183447" cy="61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8" y="1004437"/>
            <a:ext cx="8262477" cy="50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397" y="1825625"/>
            <a:ext cx="740520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1964" y="2668385"/>
            <a:ext cx="831272" cy="108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76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84" y="1690689"/>
            <a:ext cx="7830589" cy="5014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65665" y="2701636"/>
            <a:ext cx="1097280" cy="11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13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78" y="1875502"/>
            <a:ext cx="3750835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2" y="1875503"/>
            <a:ext cx="3730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8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9" y="1825625"/>
            <a:ext cx="3790309" cy="44487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5" y="1825625"/>
            <a:ext cx="386769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3170"/>
            <a:ext cx="3886742" cy="4458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17" y="1873171"/>
            <a:ext cx="381335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6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5" y="1256386"/>
            <a:ext cx="8140517" cy="46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6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753" y="279508"/>
            <a:ext cx="8711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Server Manager =&gt;Tools =&gt;</a:t>
            </a:r>
            <a:r>
              <a:rPr lang="en-US" altLang="zh-TW" sz="3200" dirty="0" smtClean="0"/>
              <a:t>computer management 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1382328"/>
            <a:ext cx="8837635" cy="51930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59825" y="1953491"/>
            <a:ext cx="5037513" cy="423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0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顯示已啟用 Hyper-V 的主控台視窗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68" y="1878676"/>
            <a:ext cx="7400925" cy="40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68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18864"/>
            <a:ext cx="8911243" cy="1325563"/>
          </a:xfrm>
        </p:spPr>
        <p:txBody>
          <a:bodyPr>
            <a:noAutofit/>
          </a:bodyPr>
          <a:lstStyle/>
          <a:p>
            <a:r>
              <a:rPr lang="zh-TW" altLang="en-US" sz="3600" b="1" dirty="0"/>
              <a:t>使用者</a:t>
            </a:r>
            <a:r>
              <a:rPr lang="en-US" altLang="zh-TW" sz="3600" b="1" dirty="0"/>
              <a:t>(USERS)|</a:t>
            </a:r>
            <a:r>
              <a:rPr lang="zh-TW" altLang="en-US" sz="3600" b="1" dirty="0"/>
              <a:t>群組</a:t>
            </a:r>
            <a:r>
              <a:rPr lang="en-US" altLang="zh-TW" sz="3600" b="1" dirty="0"/>
              <a:t>(GROUP)</a:t>
            </a:r>
            <a:r>
              <a:rPr lang="zh-TW" altLang="en-US" sz="3600" b="1" dirty="0"/>
              <a:t>建置與</a:t>
            </a:r>
            <a:r>
              <a:rPr lang="zh-TW" altLang="en-US" sz="3600" b="1" dirty="0" smtClean="0"/>
              <a:t>管理技術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20107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7" y="621069"/>
            <a:ext cx="5274475" cy="60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7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" y="976137"/>
            <a:ext cx="8933600" cy="50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0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9" y="498763"/>
            <a:ext cx="8568196" cy="61600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2713" y="2152996"/>
            <a:ext cx="498763" cy="19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044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0431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新增使用者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4" y="1015557"/>
            <a:ext cx="8136511" cy="58424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46909" y="2668385"/>
            <a:ext cx="1230284" cy="24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108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914354"/>
            <a:ext cx="7922274" cy="59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5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0" y="473826"/>
            <a:ext cx="8559265" cy="61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51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" y="985527"/>
            <a:ext cx="8801530" cy="4949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642" y="26837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須遵守密碼</a:t>
            </a:r>
            <a:r>
              <a:rPr lang="zh-TW" altLang="en-US" sz="2800" dirty="0"/>
              <a:t>設立原則</a:t>
            </a:r>
          </a:p>
        </p:txBody>
      </p:sp>
    </p:spTree>
    <p:extLst>
      <p:ext uri="{BB962C8B-B14F-4D97-AF65-F5344CB8AC3E}">
        <p14:creationId xmlns:p14="http://schemas.microsoft.com/office/powerpoint/2010/main" val="971127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295042" cy="971305"/>
          </a:xfrm>
        </p:spPr>
        <p:txBody>
          <a:bodyPr/>
          <a:lstStyle/>
          <a:p>
            <a:r>
              <a:rPr lang="zh-TW" altLang="en-US" dirty="0"/>
              <a:t>密碼</a:t>
            </a:r>
            <a:r>
              <a:rPr lang="zh-TW" altLang="en-US" dirty="0" smtClean="0"/>
              <a:t>設定事項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780" y="1894591"/>
            <a:ext cx="76888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英文字母有分大小寫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無密碼的帳戶預設僅可本機登入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預設需至少</a:t>
            </a:r>
            <a:r>
              <a:rPr lang="en-US" altLang="zh-TW" sz="3200" dirty="0" smtClean="0"/>
              <a:t>6</a:t>
            </a:r>
            <a:r>
              <a:rPr lang="zh-TW" altLang="en-US" sz="3200" dirty="0" smtClean="0"/>
              <a:t>個字元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不可包含使用者帳戶名稱或全名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至少要包含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0 - 9</a:t>
            </a:r>
            <a:r>
              <a:rPr lang="zh-TW" altLang="en-US" sz="3200" dirty="0" smtClean="0"/>
              <a:t>、非字母數字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例如</a:t>
            </a:r>
            <a:r>
              <a:rPr lang="en-US" altLang="zh-TW" sz="3200" dirty="0" smtClean="0"/>
              <a:t>!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$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#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%)</a:t>
            </a:r>
            <a:r>
              <a:rPr lang="zh-TW" altLang="en-US" sz="3200" dirty="0" smtClean="0"/>
              <a:t>等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組字元中的</a:t>
            </a:r>
            <a:r>
              <a:rPr lang="en-US" altLang="zh-TW" sz="3200" dirty="0" smtClean="0"/>
              <a:t>3</a:t>
            </a:r>
            <a:r>
              <a:rPr lang="zh-TW" altLang="en-US" sz="3200" dirty="0" smtClean="0"/>
              <a:t>組</a:t>
            </a:r>
            <a:endParaRPr lang="en-US" altLang="zh-TW" sz="3200" dirty="0" smtClean="0"/>
          </a:p>
          <a:p>
            <a:endParaRPr lang="en-US" altLang="zh-TW" dirty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12abAB</a:t>
            </a:r>
            <a:r>
              <a:rPr lang="zh-TW" altLang="en-US" dirty="0" smtClean="0"/>
              <a:t>為有效密碼，而</a:t>
            </a:r>
            <a:r>
              <a:rPr lang="en-US" altLang="zh-TW" dirty="0" smtClean="0"/>
              <a:t>123456</a:t>
            </a:r>
            <a:r>
              <a:rPr lang="zh-TW" altLang="en-US" dirty="0" smtClean="0"/>
              <a:t>為無效密碼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088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514270"/>
            <a:ext cx="8056492" cy="60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透過設定啟用 </a:t>
            </a:r>
            <a:r>
              <a:rPr lang="en-US" altLang="zh-TW" sz="4000" b="1" dirty="0"/>
              <a:t>Hyper-V </a:t>
            </a:r>
            <a:r>
              <a:rPr lang="zh-TW" altLang="en-US" sz="4000" b="1" dirty="0" smtClean="0"/>
              <a:t>角色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以滑鼠右鍵按一下 </a:t>
            </a:r>
            <a:r>
              <a:rPr lang="en-US" altLang="zh-TW" sz="2000" dirty="0"/>
              <a:t>Windows </a:t>
            </a:r>
            <a:r>
              <a:rPr lang="zh-TW" altLang="en-US" sz="2000" dirty="0"/>
              <a:t>鍵，然後選取 </a:t>
            </a:r>
            <a:r>
              <a:rPr lang="en-US" altLang="zh-TW" sz="2000" dirty="0"/>
              <a:t>[</a:t>
            </a:r>
            <a:r>
              <a:rPr lang="zh-TW" altLang="en-US" sz="2000" dirty="0"/>
              <a:t>應用程式與功能</a:t>
            </a:r>
            <a:r>
              <a:rPr lang="en-US" altLang="zh-TW" sz="2000" dirty="0"/>
              <a:t>]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選取相關設定底下右側的 </a:t>
            </a:r>
            <a:r>
              <a:rPr lang="en-US" altLang="zh-TW" sz="2000" dirty="0"/>
              <a:t>[</a:t>
            </a:r>
            <a:r>
              <a:rPr lang="zh-TW" altLang="en-US" sz="2000" dirty="0"/>
              <a:t>程式和功能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開啟或關閉 </a:t>
            </a:r>
            <a:r>
              <a:rPr lang="en-US" altLang="zh-TW" sz="2000" b="1" dirty="0"/>
              <a:t>Windows </a:t>
            </a:r>
            <a:r>
              <a:rPr lang="zh-TW" altLang="en-US" sz="2000" b="1" dirty="0"/>
              <a:t>功能</a:t>
            </a:r>
            <a:r>
              <a:rPr lang="en-US" altLang="zh-TW" sz="2000" b="1" dirty="0"/>
              <a:t>]</a:t>
            </a:r>
            <a:r>
              <a:rPr lang="zh-TW" altLang="en-US" sz="2000" dirty="0"/>
              <a:t> 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[Hyper-V]</a:t>
            </a:r>
            <a:r>
              <a:rPr lang="zh-TW" altLang="en-US" sz="2000" dirty="0"/>
              <a:t> ，然後按一下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確定</a:t>
            </a:r>
            <a:r>
              <a:rPr lang="en-US" altLang="zh-TW" sz="2000" b="1" dirty="0"/>
              <a:t>]</a:t>
            </a:r>
            <a:r>
              <a:rPr lang="zh-TW" altLang="en-US" sz="2000" dirty="0" smtClean="0"/>
              <a:t> 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1600" dirty="0"/>
              <a:t>安裝完成後，系統會提示您重新啟動電腦。</a:t>
            </a:r>
          </a:p>
          <a:p>
            <a:endParaRPr lang="zh-TW" altLang="en-US" sz="1600" dirty="0"/>
          </a:p>
        </p:txBody>
      </p:sp>
      <p:pic>
        <p:nvPicPr>
          <p:cNvPr id="1026" name="Picture 2" descr="Windows 程式和功能對話方塊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2652712"/>
            <a:ext cx="39719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328458" y="4771505"/>
            <a:ext cx="2128058" cy="49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040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5" y="401442"/>
            <a:ext cx="8041144" cy="609417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302625" y="1504604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2302625" y="1662545"/>
            <a:ext cx="673331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302625" y="1828800"/>
            <a:ext cx="798022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302625" y="1972888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302625" y="2122517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08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" y="294590"/>
            <a:ext cx="8496289" cy="6372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728" y="2252749"/>
            <a:ext cx="1321724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137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" y="155702"/>
            <a:ext cx="8833278" cy="65776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5833" y="4106487"/>
            <a:ext cx="648392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156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8" y="352781"/>
            <a:ext cx="8432626" cy="63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1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86774"/>
            <a:ext cx="8917465" cy="66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6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" y="168687"/>
            <a:ext cx="8528374" cy="6406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7427" y="3050772"/>
            <a:ext cx="1354975" cy="249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070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8" y="355645"/>
            <a:ext cx="8289669" cy="62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52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5" y="2443308"/>
            <a:ext cx="7886700" cy="1325563"/>
          </a:xfrm>
        </p:spPr>
        <p:txBody>
          <a:bodyPr/>
          <a:lstStyle/>
          <a:p>
            <a:r>
              <a:rPr lang="zh-TW" altLang="en-US" b="1" dirty="0"/>
              <a:t>檔案與資料夾設定與管理 技術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6419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7" y="435422"/>
            <a:ext cx="7594127" cy="61954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98080" y="1027907"/>
            <a:ext cx="515389" cy="5681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311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44" y="861654"/>
            <a:ext cx="420111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pPr algn="ctr"/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 smtClean="0"/>
              <a:t>hyper-V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28" y="1396539"/>
            <a:ext cx="6310744" cy="5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4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13" r="817" b="1478"/>
          <a:stretch/>
        </p:blipFill>
        <p:spPr>
          <a:xfrm>
            <a:off x="41564" y="1130530"/>
            <a:ext cx="9027621" cy="44639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84422" y="4114800"/>
            <a:ext cx="1554480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18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55" y="861654"/>
            <a:ext cx="422969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37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2676064"/>
            <a:ext cx="9085811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群組原則</a:t>
            </a:r>
            <a:r>
              <a:rPr lang="en-US" altLang="zh-TW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(Group policy)</a:t>
            </a:r>
            <a:r>
              <a:rPr lang="zh-TW" altLang="en-US" sz="4000" b="1" dirty="0"/>
              <a:t>與安全設定 技術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16996738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1109" y="1050030"/>
            <a:ext cx="7772400" cy="4461307"/>
          </a:xfrm>
        </p:spPr>
        <p:txBody>
          <a:bodyPr/>
          <a:lstStyle/>
          <a:p>
            <a:pPr algn="l"/>
            <a:r>
              <a:rPr lang="zh-TW" altLang="en-US" dirty="0"/>
              <a:t>本機原則</a:t>
            </a:r>
            <a:r>
              <a:rPr lang="en-US" altLang="zh-TW" dirty="0"/>
              <a:t>(local Policy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本機原則－稽核政策</a:t>
            </a:r>
            <a:r>
              <a:rPr lang="en-US" altLang="zh-TW" dirty="0"/>
              <a:t>(audit Policy)</a:t>
            </a:r>
          </a:p>
          <a:p>
            <a:pPr algn="l"/>
            <a:r>
              <a:rPr lang="zh-TW" altLang="en-US" dirty="0" smtClean="0"/>
              <a:t>本機原則－使用者權限指派</a:t>
            </a:r>
            <a:r>
              <a:rPr lang="en-US" altLang="zh-TW" dirty="0" smtClean="0"/>
              <a:t>(User Rights</a:t>
            </a:r>
            <a:r>
              <a:rPr lang="zh-TW" altLang="en-US" dirty="0" smtClean="0"/>
              <a:t> </a:t>
            </a:r>
            <a:r>
              <a:rPr lang="en-US" altLang="zh-TW" dirty="0"/>
              <a:t>Assignment)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本</a:t>
            </a:r>
            <a:r>
              <a:rPr lang="zh-TW" altLang="en-US" dirty="0"/>
              <a:t>機原則－安全性選項</a:t>
            </a:r>
            <a:r>
              <a:rPr lang="en-US" altLang="zh-TW" dirty="0"/>
              <a:t>(security options)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zh-TW" altLang="en-US" dirty="0" smtClean="0"/>
              <a:t>帳戶原則</a:t>
            </a:r>
            <a:r>
              <a:rPr lang="en-US" altLang="zh-TW" dirty="0" smtClean="0"/>
              <a:t>(account Policy)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</a:t>
            </a:r>
            <a:r>
              <a:rPr lang="zh-TW" altLang="en-US" dirty="0"/>
              <a:t>密碼原則</a:t>
            </a:r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 -</a:t>
            </a:r>
            <a:r>
              <a:rPr lang="zh-TW" altLang="en-US" dirty="0"/>
              <a:t>帳戶鎖定原則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708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6" y="720151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6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" y="405815"/>
            <a:ext cx="8922801" cy="62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8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4" y="240435"/>
            <a:ext cx="7886700" cy="723841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本機原則－稽核政策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6" y="964276"/>
            <a:ext cx="7891388" cy="5563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71600" y="3325091"/>
            <a:ext cx="748145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115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1553015"/>
            <a:ext cx="7336660" cy="51719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7262" y="2768137"/>
            <a:ext cx="1030778" cy="1496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58229" y="68292"/>
            <a:ext cx="399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稽核政策</a:t>
            </a:r>
            <a:r>
              <a:rPr lang="en-US" altLang="zh-TW" sz="3200" dirty="0"/>
              <a:t>(audit Policy)</a:t>
            </a:r>
          </a:p>
        </p:txBody>
      </p:sp>
      <p:sp>
        <p:nvSpPr>
          <p:cNvPr id="7" name="矩形 6"/>
          <p:cNvSpPr/>
          <p:nvPr/>
        </p:nvSpPr>
        <p:spPr>
          <a:xfrm>
            <a:off x="2972225" y="760788"/>
            <a:ext cx="291156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logon events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7363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068" y="1942190"/>
            <a:ext cx="7922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如果您定義此原則設定，您可以指定是否要審核成功、審核失敗，或根本不審核事件種類。 成功審核會在登入嘗試</a:t>
            </a:r>
            <a:r>
              <a:rPr lang="zh-TW" altLang="en-US" sz="2400" dirty="0">
                <a:solidFill>
                  <a:srgbClr val="FF0000"/>
                </a:solidFill>
              </a:rPr>
              <a:t>成功時產生一個審核專案</a:t>
            </a:r>
            <a:r>
              <a:rPr lang="zh-TW" altLang="en-US" sz="2400" dirty="0"/>
              <a:t>。 當登入嘗試失敗時，</a:t>
            </a:r>
            <a:r>
              <a:rPr lang="zh-TW" altLang="en-US" sz="2400" dirty="0">
                <a:solidFill>
                  <a:srgbClr val="FF0000"/>
                </a:solidFill>
              </a:rPr>
              <a:t>失敗審核會產生審核專案</a:t>
            </a:r>
            <a:r>
              <a:rPr lang="zh-TW" altLang="en-US" sz="2400" dirty="0"/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697335" y="642450"/>
            <a:ext cx="74657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稽核登入事件</a:t>
            </a:r>
            <a:r>
              <a:rPr lang="en-US" altLang="zh-TW" sz="4000" dirty="0"/>
              <a:t>(Audit logon events)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7412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稽核政策</a:t>
            </a:r>
            <a:r>
              <a:rPr lang="en-US" altLang="zh-TW" sz="4000" dirty="0"/>
              <a:t>(audit Policy)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67376"/>
            <a:ext cx="7886700" cy="46963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60939" y="1104683"/>
            <a:ext cx="307103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system events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34145" y="3599411"/>
            <a:ext cx="847899" cy="116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2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啟動的</a:t>
            </a:r>
            <a:r>
              <a:rPr lang="en-US" altLang="zh-TW" b="1" dirty="0" err="1"/>
              <a:t>hyper-V</a:t>
            </a:r>
            <a:r>
              <a:rPr lang="zh-TW" altLang="en-US" b="1" dirty="0"/>
              <a:t>畫面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417" y="1829291"/>
            <a:ext cx="5849166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37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稽核系統事件</a:t>
            </a:r>
            <a:r>
              <a:rPr lang="en-US" altLang="zh-TW" sz="4000" dirty="0"/>
              <a:t>(Audit system</a:t>
            </a:r>
            <a:r>
              <a:rPr lang="zh-TW" altLang="en-US" sz="4000" dirty="0"/>
              <a:t> </a:t>
            </a:r>
            <a:r>
              <a:rPr lang="en-US" altLang="zh-TW" sz="4000" dirty="0"/>
              <a:t>events)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975580"/>
            <a:ext cx="788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決定是否要稽核使用者何時重新開機或關閉電腦，或何時會發生影響</a:t>
            </a:r>
            <a:r>
              <a:rPr lang="zh-TW" altLang="en-US" sz="2000" dirty="0">
                <a:solidFill>
                  <a:srgbClr val="FF0000"/>
                </a:solidFill>
              </a:rPr>
              <a:t>系統安全性或安全性記錄的事件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如果您定義此策略設定，您可以指定要稽核成功、稽核失敗，或完全不要稽核事件種類。 成功稽核在登入嘗試成功時會產生稽核專案。 當登入嘗試失敗時，稽核失敗會產生稽核專案。</a:t>
            </a:r>
          </a:p>
        </p:txBody>
      </p:sp>
    </p:spTree>
    <p:extLst>
      <p:ext uri="{BB962C8B-B14F-4D97-AF65-F5344CB8AC3E}">
        <p14:creationId xmlns:p14="http://schemas.microsoft.com/office/powerpoint/2010/main" val="2783515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8277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29" t="937" r="2092" b="1150"/>
          <a:stretch/>
        </p:blipFill>
        <p:spPr>
          <a:xfrm>
            <a:off x="698269" y="1837112"/>
            <a:ext cx="7747462" cy="48795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20375" y="973173"/>
            <a:ext cx="250324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Audit privilege use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42458" y="3549535"/>
            <a:ext cx="955964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698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5770" y="365126"/>
            <a:ext cx="8307532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稽核特殊權限使用</a:t>
            </a:r>
            <a:r>
              <a:rPr lang="en-US" altLang="zh-TW" sz="4000" dirty="0"/>
              <a:t>(Audit privilege use)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565264" y="1682816"/>
            <a:ext cx="79635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決定是否要稽核使用者權限的每個例項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</a:t>
            </a:r>
            <a:r>
              <a:rPr lang="zh-TW" altLang="en-US" sz="2000" dirty="0">
                <a:solidFill>
                  <a:srgbClr val="FF0000"/>
                </a:solidFill>
              </a:rPr>
              <a:t>指定要稽核成功</a:t>
            </a:r>
            <a:r>
              <a:rPr lang="zh-TW" altLang="en-US" sz="2000" dirty="0" smtClean="0">
                <a:solidFill>
                  <a:srgbClr val="FF0000"/>
                </a:solidFill>
              </a:rPr>
              <a:t>、失敗</a:t>
            </a:r>
            <a:r>
              <a:rPr lang="zh-TW" altLang="en-US" sz="2000" dirty="0">
                <a:solidFill>
                  <a:srgbClr val="FF0000"/>
                </a:solidFill>
              </a:rPr>
              <a:t>，或完全不要稽核此類型的事件</a:t>
            </a:r>
            <a:r>
              <a:rPr lang="zh-TW" altLang="en-US" sz="2000" dirty="0"/>
              <a:t>。 成功稽核在使用者右方執行成功時會產生稽核專案。 執行使用者權限失敗時，稽核失敗會產生稽核專案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b="1" dirty="0"/>
              <a:t>預設：</a:t>
            </a:r>
            <a:r>
              <a:rPr lang="zh-TW" altLang="en-US" sz="2000" dirty="0"/>
              <a:t> 不稽核。</a:t>
            </a:r>
          </a:p>
        </p:txBody>
      </p:sp>
    </p:spTree>
    <p:extLst>
      <p:ext uri="{BB962C8B-B14F-4D97-AF65-F5344CB8AC3E}">
        <p14:creationId xmlns:p14="http://schemas.microsoft.com/office/powerpoint/2010/main" val="2049053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64169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使用者權限指派</a:t>
            </a:r>
            <a:r>
              <a:rPr lang="en-US" altLang="zh-TW" sz="3600" dirty="0"/>
              <a:t>(User Rights</a:t>
            </a:r>
            <a:r>
              <a:rPr lang="zh-TW" altLang="en-US" sz="3600" dirty="0"/>
              <a:t> </a:t>
            </a:r>
            <a:r>
              <a:rPr lang="en-US" altLang="zh-TW" sz="3600" dirty="0"/>
              <a:t>Assignment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1402595"/>
            <a:ext cx="7589521" cy="53639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6291" y="3823855"/>
            <a:ext cx="1188720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8352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0" y="1888374"/>
            <a:ext cx="8606080" cy="47811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2582" y="1321357"/>
            <a:ext cx="45241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Deny log on through Remote Desktop Services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0166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sz="3600" dirty="0"/>
              <a:t>拒絕透過遠端桌面服務</a:t>
            </a:r>
            <a:r>
              <a:rPr lang="zh-TW" altLang="en-US" sz="3600" dirty="0" smtClean="0"/>
              <a:t>登入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(</a:t>
            </a:r>
            <a:r>
              <a:rPr lang="en-US" altLang="zh-TW" sz="3600" dirty="0"/>
              <a:t>Deny log on through Remote Desktop Services)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628650" y="1690689"/>
            <a:ext cx="788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決定哪些使用者可以透過遠端桌面服務透過遠端桌面連線來登入</a:t>
            </a:r>
            <a:r>
              <a:rPr lang="zh-TW" altLang="en-US" dirty="0"/>
              <a:t>裝置。 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可能會建立與特定伺服器的遠端桌面連線，但無法登入該伺服器的主機。</a:t>
            </a:r>
          </a:p>
        </p:txBody>
      </p:sp>
    </p:spTree>
    <p:extLst>
      <p:ext uri="{BB962C8B-B14F-4D97-AF65-F5344CB8AC3E}">
        <p14:creationId xmlns:p14="http://schemas.microsoft.com/office/powerpoint/2010/main" val="3578806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7408" y="1034163"/>
            <a:ext cx="2230927" cy="43289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dirty="0" smtClean="0"/>
              <a:t>Debug programs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34" y="1690689"/>
            <a:ext cx="6442325" cy="47754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9539" y="418601"/>
            <a:ext cx="7230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39200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偵錯程式</a:t>
            </a:r>
            <a:r>
              <a:rPr lang="en-US" altLang="zh-TW" sz="4000" dirty="0"/>
              <a:t>(Debug programs)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決定哪些使用者可以附加到或開啟任何程式，甚至是不擁有的進程</a:t>
            </a:r>
            <a:r>
              <a:rPr lang="zh-TW" altLang="en-US" dirty="0"/>
              <a:t>。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調</a:t>
            </a:r>
            <a:r>
              <a:rPr lang="zh-TW" altLang="en-US" dirty="0"/>
              <a:t>試自己應用程式的開發人員不需要此使用者許可權。 調試新系統元件的開發人員需要此使用者許可權。 此使用者權利可讓您存取機密及重要的作業系統元件。</a:t>
            </a:r>
          </a:p>
        </p:txBody>
      </p:sp>
    </p:spTree>
    <p:extLst>
      <p:ext uri="{BB962C8B-B14F-4D97-AF65-F5344CB8AC3E}">
        <p14:creationId xmlns:p14="http://schemas.microsoft.com/office/powerpoint/2010/main" val="1446240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08521" cy="557586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7" y="1482954"/>
            <a:ext cx="6984986" cy="50342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77671" y="922713"/>
            <a:ext cx="251838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Deny log on locally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07436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拒絕本機</a:t>
            </a:r>
            <a:r>
              <a:rPr lang="zh-TW" altLang="en-US" sz="4000" dirty="0" smtClean="0"/>
              <a:t>登入</a:t>
            </a:r>
            <a:r>
              <a:rPr lang="en-US" altLang="zh-TW" sz="4000" dirty="0" smtClean="0"/>
              <a:t>(Deny </a:t>
            </a:r>
            <a:r>
              <a:rPr lang="en-US" altLang="zh-TW" sz="4000" dirty="0"/>
              <a:t>log on </a:t>
            </a:r>
            <a:r>
              <a:rPr lang="en-US" altLang="zh-TW" sz="4000" dirty="0" smtClean="0"/>
              <a:t>locally)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此原則設定</a:t>
            </a:r>
            <a:r>
              <a:rPr lang="zh-TW" altLang="en-US" dirty="0">
                <a:solidFill>
                  <a:srgbClr val="FF0000"/>
                </a:solidFill>
                <a:latin typeface="Segoe UI" panose="020B0502040204020203" pitchFamily="34" charset="0"/>
              </a:rPr>
              <a:t>決定哪些使用者可以直接在裝置的主機上登入</a:t>
            </a: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92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884" y="365126"/>
            <a:ext cx="8645236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使用</a:t>
            </a:r>
            <a:r>
              <a:rPr lang="en-US" altLang="zh-TW" sz="4000" dirty="0" err="1"/>
              <a:t>hyper-V</a:t>
            </a:r>
            <a:r>
              <a:rPr lang="zh-TW" altLang="en-US" sz="4000" dirty="0"/>
              <a:t>執行</a:t>
            </a:r>
            <a:r>
              <a:rPr lang="en-US" altLang="zh-TW" sz="4000" dirty="0"/>
              <a:t>windows </a:t>
            </a:r>
            <a:r>
              <a:rPr lang="en-US" altLang="zh-TW" sz="4000" dirty="0" smtClean="0"/>
              <a:t>server2019</a:t>
            </a:r>
            <a:endParaRPr lang="zh-TW" altLang="en-US" sz="4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02" y="1384485"/>
            <a:ext cx="6400800" cy="47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9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309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5" y="1281691"/>
            <a:ext cx="7803522" cy="539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54975" y="3732415"/>
            <a:ext cx="97258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412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" y="1433031"/>
            <a:ext cx="7790152" cy="542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53373" y="243440"/>
            <a:ext cx="63844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2327752" y="951326"/>
            <a:ext cx="46974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Accounts: Block Microsoft accounts</a:t>
            </a:r>
          </a:p>
        </p:txBody>
      </p:sp>
      <p:sp>
        <p:nvSpPr>
          <p:cNvPr id="4" name="矩形 3"/>
          <p:cNvSpPr/>
          <p:nvPr/>
        </p:nvSpPr>
        <p:spPr>
          <a:xfrm>
            <a:off x="2934393" y="2477193"/>
            <a:ext cx="174207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251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00" dirty="0"/>
              <a:t>帳戶</a:t>
            </a:r>
            <a:r>
              <a:rPr lang="en-US" altLang="zh-TW" sz="3600" dirty="0"/>
              <a:t>: </a:t>
            </a:r>
            <a:r>
              <a:rPr lang="zh-TW" altLang="en-US" sz="3600" dirty="0"/>
              <a:t>封鎖 </a:t>
            </a:r>
            <a:r>
              <a:rPr lang="en-US" altLang="zh-TW" sz="3600" dirty="0"/>
              <a:t>Microsoft </a:t>
            </a:r>
            <a:r>
              <a:rPr lang="zh-TW" altLang="en-US" sz="3600" dirty="0" smtClean="0"/>
              <a:t>帳戶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(</a:t>
            </a:r>
            <a:r>
              <a:rPr lang="en-US" altLang="zh-TW" sz="3600" dirty="0" smtClean="0"/>
              <a:t>Accounts</a:t>
            </a:r>
            <a:r>
              <a:rPr lang="en-US" altLang="zh-TW" sz="3600" dirty="0"/>
              <a:t>: Block Microsoft </a:t>
            </a:r>
            <a:r>
              <a:rPr lang="en-US" altLang="zh-TW" sz="3600" dirty="0" smtClean="0"/>
              <a:t>accounts)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90946" y="1867376"/>
            <a:ext cx="81298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可能</a:t>
            </a:r>
            <a:r>
              <a:rPr lang="zh-TW" altLang="en-US" b="1" dirty="0" smtClean="0"/>
              <a:t>值</a:t>
            </a:r>
            <a:r>
              <a:rPr lang="en-US" altLang="zh-TW" b="1" dirty="0" smtClean="0"/>
              <a:t>(Possible values)</a:t>
            </a:r>
          </a:p>
          <a:p>
            <a:r>
              <a:rPr lang="zh-TW" altLang="en-US" sz="1600" dirty="0" smtClean="0"/>
              <a:t>此</a:t>
            </a:r>
            <a:r>
              <a:rPr lang="zh-TW" altLang="en-US" sz="1600" dirty="0"/>
              <a:t>政策已停</a:t>
            </a:r>
            <a:r>
              <a:rPr lang="zh-TW" altLang="en-US" sz="1600" dirty="0" smtClean="0"/>
              <a:t>用</a:t>
            </a:r>
            <a:r>
              <a:rPr lang="en-US" altLang="zh-TW" sz="1600" dirty="0" smtClean="0"/>
              <a:t>(This </a:t>
            </a:r>
            <a:r>
              <a:rPr lang="en-US" altLang="zh-TW" sz="1600" dirty="0"/>
              <a:t>policy is </a:t>
            </a:r>
            <a:r>
              <a:rPr lang="en-US" altLang="zh-TW" sz="1600" dirty="0" smtClean="0"/>
              <a:t>disabled)</a:t>
            </a:r>
            <a:endParaRPr lang="en-US" altLang="zh-TW" sz="1600" dirty="0"/>
          </a:p>
          <a:p>
            <a:r>
              <a:rPr lang="zh-TW" altLang="en-US" sz="1600" dirty="0"/>
              <a:t>使用者無法新增 </a:t>
            </a:r>
            <a:r>
              <a:rPr lang="en-US" altLang="zh-TW" sz="1600" dirty="0"/>
              <a:t>Microsoft </a:t>
            </a:r>
            <a:r>
              <a:rPr lang="zh-TW" altLang="en-US" sz="1600" dirty="0" smtClean="0"/>
              <a:t>帳戶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  <a:p>
            <a:r>
              <a:rPr lang="zh-TW" altLang="en-US" sz="1600" dirty="0"/>
              <a:t>使用者無法使用 </a:t>
            </a:r>
            <a:r>
              <a:rPr lang="en-US" altLang="zh-TW" sz="1600" dirty="0"/>
              <a:t>Microsoft </a:t>
            </a:r>
            <a:r>
              <a:rPr lang="zh-TW" altLang="en-US" sz="1600" dirty="0"/>
              <a:t>帳戶新增或</a:t>
            </a:r>
            <a:r>
              <a:rPr lang="zh-TW" altLang="en-US" sz="1600" dirty="0" smtClean="0"/>
              <a:t>登入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or log on with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</p:txBody>
      </p:sp>
      <p:sp>
        <p:nvSpPr>
          <p:cNvPr id="4" name="矩形 3"/>
          <p:cNvSpPr/>
          <p:nvPr/>
        </p:nvSpPr>
        <p:spPr>
          <a:xfrm>
            <a:off x="290946" y="2975372"/>
            <a:ext cx="8129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此設定可</a:t>
            </a:r>
            <a:r>
              <a:rPr lang="zh-TW" altLang="en-US" dirty="0">
                <a:solidFill>
                  <a:srgbClr val="FF0000"/>
                </a:solidFill>
              </a:rPr>
              <a:t>防止使用設定應用程式**** 新增單一登入 </a:t>
            </a:r>
            <a:r>
              <a:rPr lang="en-US" altLang="zh-TW" dirty="0">
                <a:solidFill>
                  <a:srgbClr val="FF0000"/>
                </a:solidFill>
              </a:rPr>
              <a:t>(SSO) </a:t>
            </a:r>
            <a:r>
              <a:rPr lang="zh-TW" altLang="en-US" dirty="0"/>
              <a:t>驗證 </a:t>
            </a:r>
            <a:r>
              <a:rPr lang="en-US" altLang="zh-TW" dirty="0"/>
              <a:t>Microsoft </a:t>
            </a:r>
            <a:r>
              <a:rPr lang="zh-TW" altLang="en-US" dirty="0"/>
              <a:t>服務和部分背景服務的 </a:t>
            </a:r>
            <a:r>
              <a:rPr lang="en-US" altLang="zh-TW" dirty="0"/>
              <a:t>Microsoft </a:t>
            </a:r>
            <a:r>
              <a:rPr lang="zh-TW" altLang="en-US" dirty="0"/>
              <a:t>帳戶，或將 </a:t>
            </a:r>
            <a:r>
              <a:rPr lang="en-US" altLang="zh-TW" dirty="0"/>
              <a:t>Microsoft </a:t>
            </a:r>
            <a:r>
              <a:rPr lang="zh-TW" altLang="en-US" dirty="0"/>
              <a:t>帳戶用於單一登入其他應用程式或服務。 </a:t>
            </a:r>
            <a:endParaRPr lang="en-US" altLang="zh-TW" dirty="0" smtClean="0"/>
          </a:p>
          <a:p>
            <a:r>
              <a:rPr lang="zh-TW" altLang="en-US" dirty="0" smtClean="0"/>
              <a:t>啟用</a:t>
            </a:r>
            <a:r>
              <a:rPr lang="zh-TW" altLang="en-US" dirty="0"/>
              <a:t>此設定時，有兩個選項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r>
              <a:rPr lang="zh-TW" altLang="en-US" b="1" dirty="0"/>
              <a:t>使用者無法新增 </a:t>
            </a:r>
            <a:r>
              <a:rPr lang="en-US" altLang="zh-TW" b="1" dirty="0"/>
              <a:t>Microsoft </a:t>
            </a:r>
            <a:r>
              <a:rPr lang="zh-TW" altLang="en-US" b="1" dirty="0"/>
              <a:t>帳戶</a:t>
            </a:r>
            <a:r>
              <a:rPr lang="zh-TW" altLang="en-US" dirty="0"/>
              <a:t> ，表示現有的已連接帳戶仍可在裝置上 </a:t>
            </a:r>
            <a:r>
              <a:rPr lang="en-US" altLang="zh-TW" dirty="0"/>
              <a:t>(</a:t>
            </a:r>
            <a:r>
              <a:rPr lang="zh-TW" altLang="en-US" dirty="0"/>
              <a:t>並出現在登錄畫面</a:t>
            </a:r>
            <a:r>
              <a:rPr lang="en-US" altLang="zh-TW" dirty="0"/>
              <a:t>) </a:t>
            </a:r>
            <a:r>
              <a:rPr lang="zh-TW" altLang="en-US" dirty="0"/>
              <a:t>。 不過，使用者無法使用設定應用程式**** 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或將本地帳戶與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b="1" dirty="0"/>
              <a:t>使用者無法使用 </a:t>
            </a:r>
            <a:r>
              <a:rPr lang="en-US" altLang="zh-TW" b="1" dirty="0"/>
              <a:t>Microsoft</a:t>
            </a:r>
            <a:r>
              <a:rPr lang="zh-TW" altLang="en-US" dirty="0"/>
              <a:t> 帳戶新增或登入，這表示使用者無法新增已連接帳戶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或將本地帳戶連接到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/>
              <a:t>或透過設定使用現有的已連接 </a:t>
            </a:r>
            <a:r>
              <a:rPr lang="zh-TW" altLang="en-US" b="1" dirty="0"/>
              <a:t>帳戶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754488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840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補充  單一登入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89955" y="1570935"/>
            <a:ext cx="7755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單一登入</a:t>
            </a:r>
            <a:r>
              <a:rPr lang="zh-TW" altLang="en-US" dirty="0"/>
              <a:t>（英語：</a:t>
            </a:r>
            <a:r>
              <a:rPr lang="en-US" altLang="zh-TW" dirty="0"/>
              <a:t>Single sign-on</a:t>
            </a:r>
            <a:r>
              <a:rPr lang="zh-TW" altLang="en-US" dirty="0"/>
              <a:t>，縮寫為 </a:t>
            </a:r>
            <a:r>
              <a:rPr lang="en-US" altLang="zh-TW" dirty="0"/>
              <a:t>SSO</a:t>
            </a:r>
            <a:r>
              <a:rPr lang="zh-TW" altLang="en-US" dirty="0"/>
              <a:t>），又譯為</a:t>
            </a:r>
            <a:r>
              <a:rPr lang="zh-TW" altLang="en-US" b="1" dirty="0"/>
              <a:t>單一簽入</a:t>
            </a:r>
            <a:r>
              <a:rPr lang="zh-TW" altLang="en-US" dirty="0"/>
              <a:t>，一種對於許多相互關連，但是又是各自獨立的軟體系統，提供存取控制的屬性。當擁有這項屬性時，當使用者登入時，就可以</a:t>
            </a:r>
            <a:r>
              <a:rPr lang="zh-TW" altLang="en-US" dirty="0">
                <a:solidFill>
                  <a:srgbClr val="FF0000"/>
                </a:solidFill>
              </a:rPr>
              <a:t>取得所有系統的存取權限，不用對每個單一系統都逐一登入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445025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9849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安全性選項</a:t>
            </a:r>
            <a:r>
              <a:rPr lang="en-US" altLang="zh-TW" dirty="0"/>
              <a:t>(security options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2" y="1923357"/>
            <a:ext cx="8320748" cy="493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36865" y="1217060"/>
            <a:ext cx="50957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Audit the use of Backup and Restore privilege</a:t>
            </a:r>
          </a:p>
        </p:txBody>
      </p:sp>
      <p:sp>
        <p:nvSpPr>
          <p:cNvPr id="4" name="矩形 3"/>
          <p:cNvSpPr/>
          <p:nvPr/>
        </p:nvSpPr>
        <p:spPr>
          <a:xfrm>
            <a:off x="2410691" y="3715789"/>
            <a:ext cx="2193115" cy="149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68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稽核</a:t>
            </a:r>
            <a:r>
              <a:rPr lang="en-US" altLang="zh-TW" sz="3200" dirty="0"/>
              <a:t>: </a:t>
            </a:r>
            <a:r>
              <a:rPr lang="zh-TW" altLang="en-US" sz="3200" dirty="0"/>
              <a:t>稽核備份及還原權限的</a:t>
            </a:r>
            <a:r>
              <a:rPr lang="zh-TW" altLang="en-US" sz="3200" dirty="0" smtClean="0"/>
              <a:t>使用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2700" dirty="0" smtClean="0"/>
              <a:t>(Audit</a:t>
            </a:r>
            <a:r>
              <a:rPr lang="en-US" altLang="zh-TW" sz="2700" dirty="0"/>
              <a:t>: Audit the use of Backup and Restore </a:t>
            </a:r>
            <a:r>
              <a:rPr lang="en-US" altLang="zh-TW" sz="2700" dirty="0" smtClean="0"/>
              <a:t>privilege)</a:t>
            </a:r>
            <a:endParaRPr lang="zh-TW" altLang="en-US" sz="2700" dirty="0"/>
          </a:p>
        </p:txBody>
      </p:sp>
      <p:sp>
        <p:nvSpPr>
          <p:cNvPr id="3" name="矩形 2"/>
          <p:cNvSpPr/>
          <p:nvPr/>
        </p:nvSpPr>
        <p:spPr>
          <a:xfrm>
            <a:off x="748145" y="1684496"/>
            <a:ext cx="767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稽</a:t>
            </a:r>
            <a:r>
              <a:rPr lang="zh-TW" altLang="en-US" b="1" dirty="0"/>
              <a:t>核：稽核使用</a:t>
            </a:r>
            <a:r>
              <a:rPr lang="zh-TW" altLang="en-US" dirty="0"/>
              <a:t>備份和還原許可權原則設定，</a:t>
            </a:r>
            <a:r>
              <a:rPr lang="zh-TW" altLang="en-US" dirty="0">
                <a:solidFill>
                  <a:srgbClr val="FF0000"/>
                </a:solidFill>
              </a:rPr>
              <a:t>決定是否在設定稽核許可權使用原則設定時，稽核所有使用者許可權的使用</a:t>
            </a:r>
            <a:r>
              <a:rPr lang="zh-TW" altLang="en-US" dirty="0" smtClean="0"/>
              <a:t>， </a:t>
            </a:r>
            <a:r>
              <a:rPr lang="zh-TW" altLang="en-US" dirty="0"/>
              <a:t>包括備份和還原。 啟用這兩個策略設定會針對備份或還原的每一個檔案產生稽核事件。</a:t>
            </a:r>
          </a:p>
        </p:txBody>
      </p:sp>
    </p:spTree>
    <p:extLst>
      <p:ext uri="{BB962C8B-B14F-4D97-AF65-F5344CB8AC3E}">
        <p14:creationId xmlns:p14="http://schemas.microsoft.com/office/powerpoint/2010/main" val="2638208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116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80407" y="1301973"/>
            <a:ext cx="66003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Shut down system immediately if unable to log security audits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541" r="285" b="490"/>
          <a:stretch/>
        </p:blipFill>
        <p:spPr bwMode="auto">
          <a:xfrm>
            <a:off x="176846" y="1831340"/>
            <a:ext cx="8607425" cy="490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118360" y="3893820"/>
            <a:ext cx="285750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30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" y="371137"/>
            <a:ext cx="871728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稽核：當無法記錄安全性稽核時，系統立即</a:t>
            </a:r>
            <a:r>
              <a:rPr lang="zh-TW" altLang="en-US" sz="2800" dirty="0" smtClean="0"/>
              <a:t>關機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400" dirty="0" smtClean="0"/>
              <a:t>(Audit</a:t>
            </a:r>
            <a:r>
              <a:rPr lang="en-US" altLang="zh-TW" sz="2400" dirty="0"/>
              <a:t>: Shut down system immediately if unable to log security </a:t>
            </a:r>
            <a:r>
              <a:rPr lang="en-US" altLang="zh-TW" sz="2400" dirty="0" smtClean="0"/>
              <a:t>audits)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47700" y="1711940"/>
            <a:ext cx="7856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原則設定</a:t>
            </a:r>
            <a:r>
              <a:rPr lang="zh-TW" altLang="en-US" dirty="0">
                <a:solidFill>
                  <a:srgbClr val="FF0000"/>
                </a:solidFill>
              </a:rPr>
              <a:t>可判斷系統是否會在無法記錄安全性事件時關閉</a:t>
            </a:r>
            <a:r>
              <a:rPr lang="zh-TW" altLang="en-US" dirty="0"/>
              <a:t>。 如果審核系統無法記錄這些事件，則此原則設定是受信任的電腦系統評估準則 </a:t>
            </a:r>
            <a:r>
              <a:rPr lang="en-US" altLang="zh-TW" dirty="0"/>
              <a:t>(TCSEC) C2 </a:t>
            </a:r>
            <a:r>
              <a:rPr lang="zh-TW" altLang="en-US" dirty="0"/>
              <a:t>和通用準則認證，以防止可審核的事件發生。 </a:t>
            </a:r>
            <a:r>
              <a:rPr lang="en-US" altLang="zh-TW" dirty="0"/>
              <a:t>Microsoft </a:t>
            </a:r>
            <a:r>
              <a:rPr lang="zh-TW" altLang="en-US" dirty="0"/>
              <a:t>已選擇要在審核系統失敗時停止系統並顯示 </a:t>
            </a:r>
            <a:r>
              <a:rPr lang="en-US" altLang="zh-TW" dirty="0"/>
              <a:t>Stop </a:t>
            </a:r>
            <a:r>
              <a:rPr lang="zh-TW" altLang="en-US" dirty="0"/>
              <a:t>訊息，以符合這個需求。 啟用此原則設定會在由於任何原因而無法記錄安全性審核時，停用系統。 通常，當安全性稽核記錄已滿，且 </a:t>
            </a:r>
            <a:r>
              <a:rPr lang="zh-TW" altLang="en-US" b="1" dirty="0"/>
              <a:t>安全記錄的保留方法</a:t>
            </a:r>
            <a:r>
              <a:rPr lang="zh-TW" altLang="en-US" dirty="0"/>
              <a:t> 值不會覆寫事件時，將無法記錄事件， ** </a:t>
            </a:r>
            <a:r>
              <a:rPr lang="en-US" altLang="zh-TW" dirty="0"/>
              <a:t>(</a:t>
            </a:r>
            <a:r>
              <a:rPr lang="zh-TW" altLang="en-US" dirty="0"/>
              <a:t>清除記錄，手動</a:t>
            </a:r>
            <a:r>
              <a:rPr lang="en-US" altLang="zh-TW" dirty="0"/>
              <a:t>) ** </a:t>
            </a:r>
            <a:r>
              <a:rPr lang="zh-TW" altLang="en-US" dirty="0"/>
              <a:t>或 </a:t>
            </a:r>
            <a:r>
              <a:rPr lang="zh-TW" altLang="en-US" b="1" dirty="0"/>
              <a:t>依天數覆寫事件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583384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3341" y="2734253"/>
            <a:ext cx="7886700" cy="831907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禁止存取控制台和電腦設定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118608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409153"/>
            <a:ext cx="8021169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862</TotalTime>
  <Words>1223</Words>
  <Application>Microsoft Office PowerPoint</Application>
  <PresentationFormat>如螢幕大小 (4:3)</PresentationFormat>
  <Paragraphs>164</Paragraphs>
  <Slides>138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138</vt:i4>
      </vt:variant>
    </vt:vector>
  </HeadingPairs>
  <TitlesOfParts>
    <vt:vector size="145" baseType="lpstr">
      <vt:lpstr>新細明體</vt:lpstr>
      <vt:lpstr>Arial</vt:lpstr>
      <vt:lpstr>Calibri</vt:lpstr>
      <vt:lpstr>Calibri Light</vt:lpstr>
      <vt:lpstr>Segoe UI</vt:lpstr>
      <vt:lpstr>Wingdings</vt:lpstr>
      <vt:lpstr>Office 佈景主題</vt:lpstr>
      <vt:lpstr>Windows server2019測試與實戰報告</vt:lpstr>
      <vt:lpstr>agenda</vt:lpstr>
      <vt:lpstr>安裝windows 10的 hyper-V</vt:lpstr>
      <vt:lpstr>PowerPoint 簡報</vt:lpstr>
      <vt:lpstr>PowerPoint 簡報</vt:lpstr>
      <vt:lpstr>透過設定啟用 Hyper-V 角色</vt:lpstr>
      <vt:lpstr>啟動windows 10的 hyper-V</vt:lpstr>
      <vt:lpstr>啟動的hyper-V畫面</vt:lpstr>
      <vt:lpstr>使用hyper-V執行windows server2019</vt:lpstr>
      <vt:lpstr>使用hyper-V執行兩個可互連的windows server 2019</vt:lpstr>
      <vt:lpstr>winver</vt:lpstr>
      <vt:lpstr>已完成的兩個windows server 2019</vt:lpstr>
      <vt:lpstr>使用hyper-V執行兩個 可互連的windows server 2019</vt:lpstr>
      <vt:lpstr>Winodws server相關 管理工具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Server Manager使用技術</vt:lpstr>
      <vt:lpstr>PowerPoint 簡報</vt:lpstr>
      <vt:lpstr>Server Manager 管理畫面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使用者(USERS)|群組(GROUP)建置與管理技術</vt:lpstr>
      <vt:lpstr>PowerPoint 簡報</vt:lpstr>
      <vt:lpstr>PowerPoint 簡報</vt:lpstr>
      <vt:lpstr>PowerPoint 簡報</vt:lpstr>
      <vt:lpstr>新增使用者</vt:lpstr>
      <vt:lpstr>PowerPoint 簡報</vt:lpstr>
      <vt:lpstr>PowerPoint 簡報</vt:lpstr>
      <vt:lpstr>PowerPoint 簡報</vt:lpstr>
      <vt:lpstr>密碼設定事項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檔案與資料夾設定與管理 技術  </vt:lpstr>
      <vt:lpstr>PowerPoint 簡報</vt:lpstr>
      <vt:lpstr>PowerPoint 簡報</vt:lpstr>
      <vt:lpstr>PowerPoint 簡報</vt:lpstr>
      <vt:lpstr>PowerPoint 簡報</vt:lpstr>
      <vt:lpstr>群組原則(Group policy)與安全設定 技術</vt:lpstr>
      <vt:lpstr>PowerPoint 簡報</vt:lpstr>
      <vt:lpstr>PowerPoint 簡報</vt:lpstr>
      <vt:lpstr>PowerPoint 簡報</vt:lpstr>
      <vt:lpstr>本機原則－稽核政策(audit Policy)</vt:lpstr>
      <vt:lpstr>PowerPoint 簡報</vt:lpstr>
      <vt:lpstr>PowerPoint 簡報</vt:lpstr>
      <vt:lpstr>稽核政策(audit Policy)</vt:lpstr>
      <vt:lpstr>稽核系統事件(Audit system events)</vt:lpstr>
      <vt:lpstr>稽核政策(audit Policy)</vt:lpstr>
      <vt:lpstr>稽核特殊權限使用(Audit privilege use)</vt:lpstr>
      <vt:lpstr>使用者權限指派(User Rights Assignment)</vt:lpstr>
      <vt:lpstr>使用者權限指派(User Rights Assignment)</vt:lpstr>
      <vt:lpstr>拒絕透過遠端桌面服務登入 (Deny log on through Remote Desktop Services)</vt:lpstr>
      <vt:lpstr>Debug programs</vt:lpstr>
      <vt:lpstr>偵錯程式(Debug programs)</vt:lpstr>
      <vt:lpstr>使用者權限指派(User Rights Assignment)</vt:lpstr>
      <vt:lpstr>拒絕本機登入(Deny log on locally)</vt:lpstr>
      <vt:lpstr>安全性選項(security options)</vt:lpstr>
      <vt:lpstr>PowerPoint 簡報</vt:lpstr>
      <vt:lpstr>帳戶: 封鎖 Microsoft 帳戶 (Accounts: Block Microsoft accounts)</vt:lpstr>
      <vt:lpstr>補充  單一登入</vt:lpstr>
      <vt:lpstr>安全性選項(security options)</vt:lpstr>
      <vt:lpstr>稽核: 稽核備份及還原權限的使用 (Audit: Audit the use of Backup and Restore privilege)</vt:lpstr>
      <vt:lpstr>安全性選項(security options)</vt:lpstr>
      <vt:lpstr>稽核：當無法記錄安全性稽核時，系統立即關機 (Audit: Shut down system immediately if unable to log security audits)</vt:lpstr>
      <vt:lpstr>禁止存取控制台和電腦設定</vt:lpstr>
      <vt:lpstr>PowerPoint 簡報</vt:lpstr>
      <vt:lpstr>PowerPoint 簡報</vt:lpstr>
      <vt:lpstr>PowerPoint 簡報</vt:lpstr>
      <vt:lpstr>拒絕本機登入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實戰主題</vt:lpstr>
      <vt:lpstr>內建的使用者帳戶與群組</vt:lpstr>
      <vt:lpstr>建立使用者帳戶 開始=&gt;Windows 系統管理工具=&gt;電腦管理</vt:lpstr>
      <vt:lpstr>建置3個使用者A B C  </vt:lpstr>
      <vt:lpstr>PowerPoint 簡報</vt:lpstr>
      <vt:lpstr>PowerPoint 簡報</vt:lpstr>
      <vt:lpstr>PowerPoint 簡報</vt:lpstr>
      <vt:lpstr>PowerPoint 簡報</vt:lpstr>
      <vt:lpstr>修改使用者A 的權限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設定後</vt:lpstr>
      <vt:lpstr>建置兩個群組(GROUP)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server2019</dc:title>
  <dc:creator>owner</dc:creator>
  <cp:lastModifiedBy>owner</cp:lastModifiedBy>
  <cp:revision>68</cp:revision>
  <dcterms:created xsi:type="dcterms:W3CDTF">2021-03-09T02:49:01Z</dcterms:created>
  <dcterms:modified xsi:type="dcterms:W3CDTF">2021-04-20T03:37:52Z</dcterms:modified>
</cp:coreProperties>
</file>